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898" r:id="rId2"/>
  </p:sldIdLst>
  <p:sldSz cx="7559675" cy="10691813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Dreaming Outloud Script Pro" panose="03050502040304050704" pitchFamily="66" charset="77"/>
      <p:regular r:id="rId14"/>
    </p:embeddedFont>
    <p:embeddedFont>
      <p:font typeface="HELLOANTSONFIRE" panose="02000603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5DE"/>
    <a:srgbClr val="C9E7DF"/>
    <a:srgbClr val="FFFF00"/>
    <a:srgbClr val="174396"/>
    <a:srgbClr val="849FD0"/>
    <a:srgbClr val="ED2924"/>
    <a:srgbClr val="F1E53B"/>
    <a:srgbClr val="F22075"/>
    <a:srgbClr val="F6791B"/>
    <a:srgbClr val="1AA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728"/>
  </p:normalViewPr>
  <p:slideViewPr>
    <p:cSldViewPr snapToGrid="0">
      <p:cViewPr>
        <p:scale>
          <a:sx n="142" d="100"/>
          <a:sy n="142" d="100"/>
        </p:scale>
        <p:origin x="368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CCB51-4123-E440-9A60-DBC7AAF82D6E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BC9C-9624-CD46-9052-E83806B9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smkrhodes@auburnschools.org" TargetMode="External"/><Relationship Id="rId7" Type="http://schemas.openxmlformats.org/officeDocument/2006/relationships/hyperlink" Target="https://freepngimg.com/png/7974-playing-cards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pngimg.com/download/5149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ixabay.com/en/board-game-ludo-leisure-luck-481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red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DD02E01-4F20-E541-8597-7E07A0B3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" y="754812"/>
            <a:ext cx="7108263" cy="967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33C03-D124-1148-B476-674474DC4004}"/>
              </a:ext>
            </a:extLst>
          </p:cNvPr>
          <p:cNvSpPr txBox="1"/>
          <p:nvPr/>
        </p:nvSpPr>
        <p:spPr>
          <a:xfrm>
            <a:off x="672020" y="261257"/>
            <a:ext cx="425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Mrs. Rhodes’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4B772-4293-794F-8872-58D4825021D5}"/>
              </a:ext>
            </a:extLst>
          </p:cNvPr>
          <p:cNvSpPr txBox="1"/>
          <p:nvPr/>
        </p:nvSpPr>
        <p:spPr>
          <a:xfrm>
            <a:off x="3779837" y="261257"/>
            <a:ext cx="3339420" cy="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November 6 - 10, 2023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1455D62-1284-3741-B91E-B518E9795C6E}"/>
              </a:ext>
            </a:extLst>
          </p:cNvPr>
          <p:cNvSpPr/>
          <p:nvPr/>
        </p:nvSpPr>
        <p:spPr>
          <a:xfrm>
            <a:off x="261257" y="2046307"/>
            <a:ext cx="3348647" cy="781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2B7641-0C92-C44B-9277-F814343CC065}"/>
              </a:ext>
            </a:extLst>
          </p:cNvPr>
          <p:cNvSpPr/>
          <p:nvPr/>
        </p:nvSpPr>
        <p:spPr>
          <a:xfrm>
            <a:off x="3940444" y="1840121"/>
            <a:ext cx="3518580" cy="31357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28CEA7-F0C4-E047-89C2-5C82888C896C}"/>
              </a:ext>
            </a:extLst>
          </p:cNvPr>
          <p:cNvSpPr/>
          <p:nvPr/>
        </p:nvSpPr>
        <p:spPr>
          <a:xfrm>
            <a:off x="3695429" y="5061569"/>
            <a:ext cx="3731760" cy="41017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AB5C157-A85B-B54D-9D99-88D943ED3F38}"/>
              </a:ext>
            </a:extLst>
          </p:cNvPr>
          <p:cNvSpPr/>
          <p:nvPr/>
        </p:nvSpPr>
        <p:spPr>
          <a:xfrm>
            <a:off x="77107" y="9935398"/>
            <a:ext cx="7405458" cy="64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mkrhodes@auburnschools.org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Phone:  334-887-2110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D2CA29-E402-F943-AB76-38153E9A4CD5}"/>
              </a:ext>
            </a:extLst>
          </p:cNvPr>
          <p:cNvSpPr txBox="1"/>
          <p:nvPr/>
        </p:nvSpPr>
        <p:spPr>
          <a:xfrm>
            <a:off x="4071972" y="1870014"/>
            <a:ext cx="3308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REMINDERS</a:t>
            </a:r>
          </a:p>
          <a:p>
            <a:pPr algn="ctr"/>
            <a:endParaRPr lang="en-US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Read 20 minutes each night and record in reading log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Practice math facts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Math </a:t>
            </a:r>
            <a:r>
              <a:rPr lang="en-AU" dirty="0" err="1">
                <a:latin typeface="HELLOANTSONFIRE" panose="02000603000000000000" pitchFamily="2" charset="0"/>
                <a:ea typeface="HELLOANTSONFIRE" panose="02000603000000000000" pitchFamily="2" charset="0"/>
              </a:rPr>
              <a:t>wkst</a:t>
            </a: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 each night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Read Automaticity sheet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Practice word study skills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Review vocabulary words</a:t>
            </a:r>
            <a:endParaRPr lang="en-AU" b="1" u="sng" dirty="0">
              <a:latin typeface="HELLOANTSONFIRE" panose="02000603000000000000" pitchFamily="2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AU" b="1" u="sng" dirty="0">
                <a:latin typeface="HELLOANTSONFIRE" panose="02000603000000000000" pitchFamily="2" charset="0"/>
                <a:ea typeface="HELLOANTSONFIRE" panose="02000603000000000000" pitchFamily="2" charset="0"/>
              </a:rPr>
              <a:t>Please check Pride Binder each night.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22C25-D494-A54E-B1EF-DAF8CE3B441F}"/>
              </a:ext>
            </a:extLst>
          </p:cNvPr>
          <p:cNvSpPr txBox="1"/>
          <p:nvPr/>
        </p:nvSpPr>
        <p:spPr>
          <a:xfrm>
            <a:off x="3779836" y="5117975"/>
            <a:ext cx="3779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IMPORTANT DATES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November 10</a:t>
            </a:r>
            <a:r>
              <a:rPr lang="en-AU" sz="1600" b="1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th</a:t>
            </a: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 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No School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November 15</a:t>
            </a:r>
            <a:r>
              <a:rPr lang="en-AU" sz="1600" b="1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th</a:t>
            </a: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 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Progress Reports</a:t>
            </a:r>
            <a:endParaRPr lang="en-AU" sz="16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November 22</a:t>
            </a:r>
            <a:r>
              <a:rPr lang="en-AU" sz="1600" b="1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-</a:t>
            </a: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24 – 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No School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December 7</a:t>
            </a:r>
            <a:r>
              <a:rPr lang="en-AU" sz="1600" b="1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th</a:t>
            </a: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 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- Nutcracker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December 15</a:t>
            </a:r>
            <a:r>
              <a:rPr lang="en-AU" sz="1600" b="1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th</a:t>
            </a:r>
            <a:r>
              <a:rPr lang="en-AU" sz="16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 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End of 2</a:t>
            </a:r>
            <a:r>
              <a:rPr lang="en-AU" sz="1600" baseline="30000" dirty="0">
                <a:latin typeface="Century Gothic" panose="020B0502020202020204" pitchFamily="34" charset="0"/>
                <a:ea typeface="HELLOANTSONFIRE" panose="02000603000000000000" pitchFamily="2" charset="0"/>
              </a:rPr>
              <a:t>nd</a:t>
            </a:r>
            <a:r>
              <a:rPr lang="en-AU" sz="1600" dirty="0">
                <a:latin typeface="Century Gothic" panose="020B0502020202020204" pitchFamily="34" charset="0"/>
                <a:ea typeface="HELLOANTSONFIRE" panose="02000603000000000000" pitchFamily="2" charset="0"/>
              </a:rPr>
              <a:t> Nine Weeks</a:t>
            </a:r>
          </a:p>
        </p:txBody>
      </p:sp>
      <p:pic>
        <p:nvPicPr>
          <p:cNvPr id="22" name="Picture 21" descr="A toy person with arms up&#10;&#10;Description automatically generated with medium confidence">
            <a:extLst>
              <a:ext uri="{FF2B5EF4-FFF2-40B4-BE49-F238E27FC236}">
                <a16:creationId xmlns:a16="http://schemas.microsoft.com/office/drawing/2014/main" id="{C42F5811-81A6-6243-ACC8-DBA6A49C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2288" y="1617961"/>
            <a:ext cx="932047" cy="1043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85AA37-B5FD-404F-BCAB-06373B42E7B8}"/>
              </a:ext>
            </a:extLst>
          </p:cNvPr>
          <p:cNvSpPr txBox="1"/>
          <p:nvPr/>
        </p:nvSpPr>
        <p:spPr>
          <a:xfrm>
            <a:off x="441944" y="2054372"/>
            <a:ext cx="313905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r>
              <a:rPr lang="en-AU" sz="14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READING</a:t>
            </a:r>
          </a:p>
          <a:p>
            <a:r>
              <a:rPr lang="en-US" sz="1400" b="1" dirty="0">
                <a:effectLst/>
                <a:latin typeface="Century Gothic" panose="020B0502020202020204" pitchFamily="34" charset="0"/>
              </a:rPr>
              <a:t>Unit 4: Different Perspectives, Different Points of View 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- Draw Inferences</a:t>
            </a:r>
            <a:br>
              <a:rPr lang="en-US" sz="1400" dirty="0">
                <a:effectLst/>
                <a:latin typeface="Century Gothic" panose="020B0502020202020204" pitchFamily="34" charset="0"/>
              </a:rPr>
            </a:br>
            <a:r>
              <a:rPr lang="en-US" sz="1400" dirty="0">
                <a:effectLst/>
                <a:latin typeface="Century Gothic" panose="020B0502020202020204" pitchFamily="34" charset="0"/>
              </a:rPr>
              <a:t>- Point of View</a:t>
            </a:r>
            <a:br>
              <a:rPr lang="en-US" sz="1400" dirty="0">
                <a:effectLst/>
                <a:latin typeface="Century Gothic" panose="020B0502020202020204" pitchFamily="34" charset="0"/>
              </a:rPr>
            </a:br>
            <a:r>
              <a:rPr lang="en-US" sz="1400" dirty="0">
                <a:effectLst/>
                <a:latin typeface="Century Gothic" panose="020B0502020202020204" pitchFamily="34" charset="0"/>
              </a:rPr>
              <a:t>- Similes and Metaphors </a:t>
            </a:r>
          </a:p>
          <a:p>
            <a:endParaRPr lang="en-US" sz="1400" dirty="0">
              <a:effectLst/>
              <a:latin typeface="Century Gothic" panose="020B0502020202020204" pitchFamily="34" charset="0"/>
            </a:endParaRPr>
          </a:p>
          <a:p>
            <a:r>
              <a:rPr lang="en-AU" sz="14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WORD STUDY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Unit 4 Week 3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Vowel Team Syllables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- Read and spell words with vowel team syllables. 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Examples: coach, exhausted, release, remaining, toilet, youth, highlight, oatmeal</a:t>
            </a:r>
            <a:endParaRPr lang="en-AU" sz="1400" i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pPr algn="l"/>
            <a:endParaRPr lang="en-AU" sz="1400" i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r>
              <a:rPr lang="en-AU" sz="14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GRAMMAR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Multisensory Language – Prepositions and Conjunctions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- Identify, read, and write conjunctions.</a:t>
            </a:r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r>
              <a:rPr lang="en-AU" sz="14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MATH</a:t>
            </a:r>
          </a:p>
          <a:p>
            <a:r>
              <a:rPr lang="en-AU" sz="1400" b="1" dirty="0">
                <a:latin typeface="Century Gothic" panose="020B0502020202020204" pitchFamily="34" charset="0"/>
                <a:ea typeface="APLRainbowRug" panose="02000603000000000000" pitchFamily="2" charset="0"/>
              </a:rPr>
              <a:t>Topic 8 Use Strategies and Properties to Add and Subtract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Addition Properties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Addition and Subtraction 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Round Whole Numbers </a:t>
            </a:r>
          </a:p>
          <a:p>
            <a:r>
              <a:rPr lang="en-US" sz="1400" dirty="0">
                <a:effectLst/>
                <a:latin typeface="Century Gothic" panose="020B0502020202020204" pitchFamily="34" charset="0"/>
              </a:rPr>
              <a:t>Estimate Sums and Differences </a:t>
            </a:r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endParaRPr lang="en-AU" sz="1400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r>
              <a:rPr lang="en-AU" sz="14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SCIENCE/ SOCIAL STUDIES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Veteran’s Day</a:t>
            </a:r>
          </a:p>
          <a:p>
            <a:endParaRPr lang="en-US" sz="1200" dirty="0"/>
          </a:p>
        </p:txBody>
      </p:sp>
      <p:pic>
        <p:nvPicPr>
          <p:cNvPr id="3" name="Picture 2" descr="A full house of hearts playing cards&#10;&#10;Description automatically generated">
            <a:extLst>
              <a:ext uri="{FF2B5EF4-FFF2-40B4-BE49-F238E27FC236}">
                <a16:creationId xmlns:a16="http://schemas.microsoft.com/office/drawing/2014/main" id="{F88A1D38-0CAD-7C46-BB53-050A5E6C0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69668" y="9036942"/>
            <a:ext cx="2051719" cy="1546697"/>
          </a:xfrm>
          <a:prstGeom prst="rect">
            <a:avLst/>
          </a:prstGeom>
        </p:spPr>
      </p:pic>
      <p:pic>
        <p:nvPicPr>
          <p:cNvPr id="19" name="Picture 18" descr="A game board with colorful figures&#10;&#10;Description automatically generated">
            <a:extLst>
              <a:ext uri="{FF2B5EF4-FFF2-40B4-BE49-F238E27FC236}">
                <a16:creationId xmlns:a16="http://schemas.microsoft.com/office/drawing/2014/main" id="{5B038E75-0394-EA42-B803-A4240397C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22425" y="8735351"/>
            <a:ext cx="1139457" cy="1043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D8E965-5A7E-8ACA-C841-143751A7C7D0}"/>
              </a:ext>
            </a:extLst>
          </p:cNvPr>
          <p:cNvSpPr txBox="1"/>
          <p:nvPr/>
        </p:nvSpPr>
        <p:spPr>
          <a:xfrm>
            <a:off x="3790591" y="6925979"/>
            <a:ext cx="400210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u="sng" dirty="0">
              <a:solidFill>
                <a:schemeClr val="tx1"/>
              </a:solidFill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pPr algn="ctr"/>
            <a:r>
              <a:rPr lang="en-AU" sz="1400" b="1" u="sng" dirty="0">
                <a:solidFill>
                  <a:schemeClr val="tx1"/>
                </a:solidFill>
                <a:latin typeface="Century Gothic" panose="020B0502020202020204" pitchFamily="34" charset="0"/>
                <a:ea typeface="APLRainbowRug" panose="02000603000000000000" pitchFamily="2" charset="0"/>
              </a:rPr>
              <a:t>UPCOMING ASSESSMENTS</a:t>
            </a:r>
          </a:p>
          <a:p>
            <a:pPr algn="ctr"/>
            <a:endParaRPr lang="en-AU" sz="1400" b="1" u="sng" dirty="0">
              <a:solidFill>
                <a:schemeClr val="tx1"/>
              </a:solidFill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Nov. 8 -        ½  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Reading Test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Nov. 8 - 	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Vocabulary Test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Nov. 9 - 	½  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Reading Test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Nov. 9 - 	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  <a:ea typeface="HELLOANTSONFIRE" panose="02000603000000000000" pitchFamily="2" charset="0"/>
              </a:rPr>
              <a:t>Word Study Test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Nov. 17 - 	</a:t>
            </a:r>
            <a:r>
              <a:rPr lang="en-AU" sz="1400" dirty="0">
                <a:latin typeface="Century Gothic" panose="020B0502020202020204" pitchFamily="34" charset="0"/>
                <a:ea typeface="HELLOANTSONFIRE" panose="02000603000000000000" pitchFamily="2" charset="0"/>
              </a:rPr>
              <a:t>Reading Quiz</a:t>
            </a:r>
            <a:endParaRPr lang="en-AU" sz="1400" b="1" dirty="0">
              <a:solidFill>
                <a:schemeClr val="tx1"/>
              </a:solidFill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AU" sz="14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Nov. 17 - 	</a:t>
            </a:r>
            <a:r>
              <a:rPr lang="en-AU" sz="1400" dirty="0">
                <a:latin typeface="Century Gothic" panose="020B0502020202020204" pitchFamily="34" charset="0"/>
                <a:ea typeface="HELLOANTSONFIRE" panose="02000603000000000000" pitchFamily="2" charset="0"/>
              </a:rPr>
              <a:t>Topic 8 Math Test</a:t>
            </a:r>
            <a:endParaRPr lang="en-AU" sz="1400" dirty="0">
              <a:solidFill>
                <a:schemeClr val="tx1"/>
              </a:solidFill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r>
              <a:rPr lang="en-AU" sz="1400" dirty="0">
                <a:solidFill>
                  <a:schemeClr val="tx1"/>
                </a:solidFill>
                <a:latin typeface="Chalkboard" panose="03050602040202020205" pitchFamily="66" charset="77"/>
                <a:ea typeface="HELLOANTSONFIRE" panose="02000603000000000000" pitchFamily="2" charset="0"/>
              </a:rPr>
              <a:t>		</a:t>
            </a:r>
          </a:p>
          <a:p>
            <a:endParaRPr lang="en-AU" sz="1800" dirty="0">
              <a:solidFill>
                <a:schemeClr val="tx1"/>
              </a:solidFill>
              <a:latin typeface="Century Gothic" panose="020B0502020202020204" pitchFamily="34" charset="0"/>
              <a:ea typeface="HELLOANTSONFIR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634B0-CBEB-E021-A9BD-0D660D8216E2}"/>
              </a:ext>
            </a:extLst>
          </p:cNvPr>
          <p:cNvSpPr txBox="1"/>
          <p:nvPr/>
        </p:nvSpPr>
        <p:spPr>
          <a:xfrm>
            <a:off x="441944" y="2114403"/>
            <a:ext cx="3061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WHAT WE’RE LEARNING</a:t>
            </a:r>
          </a:p>
        </p:txBody>
      </p:sp>
    </p:spTree>
    <p:extLst>
      <p:ext uri="{BB962C8B-B14F-4D97-AF65-F5344CB8AC3E}">
        <p14:creationId xmlns:p14="http://schemas.microsoft.com/office/powerpoint/2010/main" val="209077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24293</TotalTime>
  <Words>242</Words>
  <Application>Microsoft Macintosh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Century Gothic</vt:lpstr>
      <vt:lpstr>Wingdings</vt:lpstr>
      <vt:lpstr>Chalkboard</vt:lpstr>
      <vt:lpstr>Calibri Light</vt:lpstr>
      <vt:lpstr>Dreaming Outloud Script Pro</vt:lpstr>
      <vt:lpstr>Arial</vt:lpstr>
      <vt:lpstr>HELLOANTSONFIRE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Rhodes, Kaye</cp:lastModifiedBy>
  <cp:revision>462</cp:revision>
  <cp:lastPrinted>2023-08-01T14:11:42Z</cp:lastPrinted>
  <dcterms:created xsi:type="dcterms:W3CDTF">2019-11-09T04:47:25Z</dcterms:created>
  <dcterms:modified xsi:type="dcterms:W3CDTF">2023-11-02T15:58:37Z</dcterms:modified>
</cp:coreProperties>
</file>